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  <p:sldMasterId id="2147483840" r:id="rId2"/>
    <p:sldMasterId id="2147483852" r:id="rId3"/>
    <p:sldMasterId id="2147483864" r:id="rId4"/>
    <p:sldMasterId id="2147483876" r:id="rId5"/>
  </p:sldMasterIdLst>
  <p:notesMasterIdLst>
    <p:notesMasterId r:id="rId12"/>
  </p:notesMasterIdLst>
  <p:handoutMasterIdLst>
    <p:handoutMasterId r:id="rId13"/>
  </p:handoutMasterIdLst>
  <p:sldIdLst>
    <p:sldId id="439" r:id="rId6"/>
    <p:sldId id="442" r:id="rId7"/>
    <p:sldId id="444" r:id="rId8"/>
    <p:sldId id="441" r:id="rId9"/>
    <p:sldId id="443" r:id="rId10"/>
    <p:sldId id="445" r:id="rId11"/>
  </p:sldIdLst>
  <p:sldSz cx="9144000" cy="6858000" type="screen4x3"/>
  <p:notesSz cx="6797675" cy="9926638"/>
  <p:defaultTextStyle>
    <a:defPPr>
      <a:defRPr lang="fr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_VS_CV" initials="CV" lastIdx="2" clrIdx="0"/>
  <p:cmAuthor id="1" name="Christine VANNAY" initials="CV" lastIdx="39" clrIdx="1"/>
  <p:cmAuthor id="2" name="Roberto SCHMIDT" initials="RS" lastIdx="0" clrIdx="2">
    <p:extLst>
      <p:ext uri="{19B8F6BF-5375-455C-9EA6-DF929625EA0E}">
        <p15:presenceInfo xmlns:p15="http://schemas.microsoft.com/office/powerpoint/2012/main" userId="S-1-5-21-623505572-1301678141-20206299-47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E1282B"/>
    <a:srgbClr val="FFFF00"/>
    <a:srgbClr val="03A3F3"/>
    <a:srgbClr val="7ED3FE"/>
    <a:srgbClr val="48C1FE"/>
    <a:srgbClr val="0152BF"/>
    <a:srgbClr val="0000FF"/>
    <a:srgbClr val="33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078" autoAdjust="0"/>
  </p:normalViewPr>
  <p:slideViewPr>
    <p:cSldViewPr>
      <p:cViewPr varScale="1">
        <p:scale>
          <a:sx n="42" d="100"/>
          <a:sy n="42" d="100"/>
        </p:scale>
        <p:origin x="20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0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EAB39C-859A-4E42-899F-4650BDF9540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0942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0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78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noProof="0"/>
              <a:t>Cliquez pour modifier les styles du texte du masque</a:t>
            </a:r>
          </a:p>
          <a:p>
            <a:pPr lvl="1"/>
            <a:r>
              <a:rPr lang="fr-CH" altLang="fr-FR" noProof="0"/>
              <a:t>Deuxième niveau</a:t>
            </a:r>
          </a:p>
          <a:p>
            <a:pPr lvl="2"/>
            <a:r>
              <a:rPr lang="fr-CH" altLang="fr-FR" noProof="0"/>
              <a:t>Troisième niveau</a:t>
            </a:r>
          </a:p>
          <a:p>
            <a:pPr lvl="3"/>
            <a:r>
              <a:rPr lang="fr-CH" altLang="fr-FR" noProof="0"/>
              <a:t>Quatrième niveau</a:t>
            </a:r>
          </a:p>
          <a:p>
            <a:pPr lvl="4"/>
            <a:r>
              <a:rPr lang="fr-CH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65FDE-B305-4B95-B20C-BF8EDA5A4597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57655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1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7785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2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93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3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0461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4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085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5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11361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5FDE-B305-4B95-B20C-BF8EDA5A4597}" type="slidenum">
              <a:rPr lang="fr-CH" altLang="fr-FR" smtClean="0"/>
              <a:pPr/>
              <a:t>6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1631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CH" altLang="fr-FR" noProof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872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4E96-AFFC-4E64-8518-A2001C1634B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8227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A1795-CC07-4176-A80E-8D3FCE48832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202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FR" noProof="0"/>
              <a:t>Modifiez le style du titre</a:t>
            </a:r>
            <a:endParaRPr lang="fr-CH" noProof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62545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32BF-E295-4982-94B4-DDE8321E2419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3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C7FC-FCE0-4DB1-A7D7-8F50063168DE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0279-A075-4854-BB34-07BEE355CE7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1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F12C-6609-45C4-96E3-D279B20FA92D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6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B83C-93FA-4A4C-994A-E2BFA31CE78B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9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0568-EF67-459B-84C1-9FA7FBBF584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F498-B6EA-4B63-AFFC-C5AC73391658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744" y="6557282"/>
            <a:ext cx="431800" cy="400110"/>
          </a:xfrm>
          <a:ln/>
        </p:spPr>
        <p:txBody>
          <a:bodyPr/>
          <a:lstStyle>
            <a:lvl1pPr>
              <a:defRPr/>
            </a:lvl1pPr>
          </a:lstStyle>
          <a:p>
            <a:fld id="{300497AA-87FD-4FB1-B8C5-23F3A6DF3792}" type="slidenum">
              <a:rPr lang="fr-CH" altLang="fr-FR"/>
              <a:pPr/>
              <a:t>‹Nr.›</a:t>
            </a:fld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3326321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7F93-349D-4373-B410-BF1EB6907FB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52E1-17BD-4CFC-9D30-5DF445024D7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D934-8186-4D91-BD9E-AA1F406FF010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8801" y="6740527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4" y="6081713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00937"/>
            <a:ext cx="7772400" cy="798680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2700"/>
            </a:lvl1pPr>
          </a:lstStyle>
          <a:p>
            <a:pPr lvl="0"/>
            <a:r>
              <a:rPr lang="fr-CH" altLang="fr-FR" noProof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20602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497AA-87FD-4FB1-B8C5-23F3A6DF3792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7774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5F1F-FE59-43B8-90AC-E383544AA469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63386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AF73E-E681-4981-B36B-3854B49DBB7A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779616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8389"/>
            <a:ext cx="82296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1A81C-BDC6-43C3-8CF5-301BEF5C283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41344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1B7A4-8E9D-4F15-BEB5-AAA98B08505B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412166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9E6DC-D3C3-41D9-9DFD-C4DFA74023F4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1336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5F1F-FE59-43B8-90AC-E383544AA469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55156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11935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5BBA-37F5-4F78-9202-3DD9146FD75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30322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44173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6B112-99F0-4E0D-8D0E-3FD0C08E1AD7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15061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4E96-AFFC-4E64-8518-A2001C1634B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45186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85160" y="215900"/>
            <a:ext cx="507831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A1795-CC07-4176-A80E-8D3FCE48832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6698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8801" y="6740527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4" y="6081713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800937"/>
            <a:ext cx="7772400" cy="798680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2700"/>
            </a:lvl1pPr>
          </a:lstStyle>
          <a:p>
            <a:pPr lvl="0"/>
            <a:r>
              <a:rPr lang="fr-FR" noProof="0"/>
              <a:t>Modifiez le style du titre</a:t>
            </a:r>
            <a:endParaRPr lang="fr-CH" noProof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1561255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32BF-E295-4982-94B4-DDE8321E2419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98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C7FC-FCE0-4DB1-A7D7-8F50063168DE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0279-A075-4854-BB34-07BEE355CE7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02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8389"/>
            <a:ext cx="8229600" cy="41549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F12C-6609-45C4-96E3-D279B20FA92D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B83C-93FA-4A4C-994A-E2BFA31CE78B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2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AF73E-E681-4981-B36B-3854B49DBB7A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70360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0568-EF67-459B-84C1-9FA7FBBF584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111935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F498-B6EA-4B63-AFFC-C5AC73391658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8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44173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fr-CH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7F93-349D-4373-B410-BF1EB6907FB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98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52E1-17BD-4CFC-9D30-5DF445024D73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83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85160" y="215900"/>
            <a:ext cx="507831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D934-8186-4D91-BD9E-AA1F406FF010}" type="slidenum">
              <a:rPr lang="fr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8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CH" altLang="fr-FR" noProof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93752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497AA-87FD-4FB1-B8C5-23F3A6DF3792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3743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5F1F-FE59-43B8-90AC-E383544AA469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90773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AF73E-E681-4981-B36B-3854B49DBB7A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65037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1A81C-BDC6-43C3-8CF5-301BEF5C283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009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1A81C-BDC6-43C3-8CF5-301BEF5C283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96986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1B7A4-8E9D-4F15-BEB5-AAA98B08505B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69054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9E6DC-D3C3-41D9-9DFD-C4DFA74023F4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70365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5BBA-37F5-4F78-9202-3DD9146FD75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12829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6B112-99F0-4E0D-8D0E-3FD0C08E1AD7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47773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4E96-AFFC-4E64-8518-A2001C1634BD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15666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A1795-CC07-4176-A80E-8D3FCE48832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221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1B7A4-8E9D-4F15-BEB5-AAA98B08505B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4614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9E6DC-D3C3-41D9-9DFD-C4DFA74023F4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5315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5BBA-37F5-4F78-9202-3DD9146FD753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454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6B112-99F0-4E0D-8D0E-3FD0C08E1AD7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816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 dirty="0"/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1033" name="Picture 20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608762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E06547DD-E244-4E8E-B8AF-FB1968F49A10}" type="slidenum">
              <a:rPr lang="fr-CH" altLang="fr-FR" smtClean="0"/>
              <a:pPr/>
              <a:t>‹Nr.›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/>
              <a:t>Energieland Wallis: Vision 2060 und Ziele 2035</a:t>
            </a:r>
            <a:endParaRPr lang="fr-CH" dirty="0"/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033" name="Picture 20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43" y="6558756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F2A362-C46B-4C5D-A4E7-15F0AE4F106D}" type="slidenum">
              <a:rPr lang="fr-CH" smtClean="0"/>
              <a:pPr>
                <a:defRPr/>
              </a:pPr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06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67709"/>
            <a:ext cx="84359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2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1" y="6521452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Arial" charset="0"/>
              </a:defRPr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/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558801" y="6740527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350"/>
          </a:p>
        </p:txBody>
      </p:sp>
      <p:pic>
        <p:nvPicPr>
          <p:cNvPr id="1033" name="Picture 20" descr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1" y="6083300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681790"/>
            <a:ext cx="4318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50"/>
            </a:lvl1pPr>
          </a:lstStyle>
          <a:p>
            <a:fld id="{E06547DD-E244-4E8E-B8AF-FB1968F49A10}" type="slidenum">
              <a:rPr lang="fr-CH" altLang="fr-FR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021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•"/>
        <a:defRPr sz="1650">
          <a:solidFill>
            <a:srgbClr val="E1282B"/>
          </a:solidFill>
          <a:latin typeface="+mn-lt"/>
        </a:defRPr>
      </a:lvl2pPr>
      <a:lvl3pPr marL="857250" indent="-165497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67709"/>
            <a:ext cx="84359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2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1" y="6521452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solidFill>
                  <a:srgbClr val="000000"/>
                </a:solidFill>
              </a:rPr>
              <a:t>Energieland Wallis: Vision 2060 und Ziele 2035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558801" y="6740527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350" dirty="0">
              <a:solidFill>
                <a:srgbClr val="000000"/>
              </a:solidFill>
            </a:endParaRPr>
          </a:p>
        </p:txBody>
      </p:sp>
      <p:pic>
        <p:nvPicPr>
          <p:cNvPr id="1033" name="Picture 20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1" y="6083300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681790"/>
            <a:ext cx="4318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2A362-C46B-4C5D-A4E7-15F0AE4F106D}" type="slidenum">
              <a:rPr lang="fr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E1282B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•"/>
        <a:defRPr sz="1650">
          <a:solidFill>
            <a:srgbClr val="E1282B"/>
          </a:solidFill>
          <a:latin typeface="+mn-lt"/>
        </a:defRPr>
      </a:lvl2pPr>
      <a:lvl3pPr marL="857250" indent="-165497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CH" altLang="fr-FR"/>
              <a:t>Energieland Wallis: Vision 2060 und Ziele 2035</a:t>
            </a:r>
            <a:endParaRPr lang="fr-CH" altLang="fr-FR" dirty="0"/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1033" name="Picture 20" descr="log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13" y="6573837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E06547DD-E244-4E8E-B8AF-FB1968F49A10}" type="slidenum">
              <a:rPr lang="fr-CH" altLang="fr-FR" smtClean="0"/>
              <a:pPr/>
              <a:t>‹Nr.›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4236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.ch/energ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dasgebaeudeprogramm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1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3" y="3189936"/>
            <a:ext cx="8424862" cy="1391717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506488" y="447228"/>
            <a:ext cx="8640960" cy="1077218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H" sz="3200" b="1" kern="0" dirty="0" err="1">
                <a:solidFill>
                  <a:srgbClr val="E1282B"/>
                </a:solidFill>
              </a:rPr>
              <a:t>Aktuelle</a:t>
            </a:r>
            <a:r>
              <a:rPr lang="fr-CH" sz="3200" b="1" kern="0" dirty="0">
                <a:solidFill>
                  <a:srgbClr val="E1282B"/>
                </a:solidFill>
              </a:rPr>
              <a:t> </a:t>
            </a:r>
            <a:r>
              <a:rPr lang="fr-CH" sz="3200" b="1" kern="0" dirty="0" err="1">
                <a:solidFill>
                  <a:srgbClr val="E1282B"/>
                </a:solidFill>
              </a:rPr>
              <a:t>Finanzhilfen</a:t>
            </a:r>
            <a:r>
              <a:rPr lang="fr-CH" sz="3200" b="1" kern="0" dirty="0">
                <a:solidFill>
                  <a:srgbClr val="E1282B"/>
                </a:solidFill>
              </a:rPr>
              <a:t> </a:t>
            </a:r>
            <a:r>
              <a:rPr lang="fr-CH" sz="3200" b="1" kern="0" dirty="0" err="1">
                <a:solidFill>
                  <a:srgbClr val="E1282B"/>
                </a:solidFill>
              </a:rPr>
              <a:t>vom</a:t>
            </a:r>
            <a:r>
              <a:rPr lang="fr-CH" sz="3200" b="1" kern="0" dirty="0">
                <a:solidFill>
                  <a:srgbClr val="E1282B"/>
                </a:solidFill>
              </a:rPr>
              <a:t> </a:t>
            </a:r>
            <a:r>
              <a:rPr lang="fr-CH" sz="3200" b="1" kern="0" dirty="0" err="1">
                <a:solidFill>
                  <a:srgbClr val="E1282B"/>
                </a:solidFill>
              </a:rPr>
              <a:t>Kanton</a:t>
            </a:r>
            <a:r>
              <a:rPr lang="fr-CH" sz="3200" b="1" kern="0" dirty="0">
                <a:solidFill>
                  <a:srgbClr val="E1282B"/>
                </a:solidFill>
              </a:rPr>
              <a:t> Wallis </a:t>
            </a:r>
            <a:r>
              <a:rPr lang="fr-CH" sz="3200" b="1" kern="0" dirty="0" err="1">
                <a:solidFill>
                  <a:srgbClr val="E1282B"/>
                </a:solidFill>
              </a:rPr>
              <a:t>bei</a:t>
            </a:r>
            <a:r>
              <a:rPr lang="fr-CH" sz="3200" b="1" kern="0" dirty="0">
                <a:solidFill>
                  <a:srgbClr val="E1282B"/>
                </a:solidFill>
              </a:rPr>
              <a:t> </a:t>
            </a:r>
            <a:r>
              <a:rPr lang="fr-CH" sz="3200" b="1" kern="0" dirty="0" err="1">
                <a:solidFill>
                  <a:srgbClr val="E1282B"/>
                </a:solidFill>
              </a:rPr>
              <a:t>Sanierungen</a:t>
            </a:r>
            <a:r>
              <a:rPr lang="fr-CH" sz="3200" b="1" kern="0" dirty="0">
                <a:solidFill>
                  <a:srgbClr val="E1282B"/>
                </a:solidFill>
              </a:rPr>
              <a:t> und </a:t>
            </a:r>
            <a:r>
              <a:rPr lang="fr-CH" sz="3200" b="1" kern="0" dirty="0" err="1">
                <a:solidFill>
                  <a:srgbClr val="E1282B"/>
                </a:solidFill>
              </a:rPr>
              <a:t>Neubauten</a:t>
            </a:r>
            <a:endParaRPr lang="de-CH" sz="3200" b="1" kern="0" dirty="0">
              <a:solidFill>
                <a:srgbClr val="E1282B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4914140"/>
            <a:ext cx="56166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>
                <a:latin typeface="Arial" panose="020B0604020202020204" pitchFamily="34" charset="0"/>
              </a:rPr>
              <a:t>Pierre-Yves Cina, Dienststelle für Energie und Wasserkraft</a:t>
            </a:r>
          </a:p>
          <a:p>
            <a:endParaRPr lang="de-CH" sz="1600" dirty="0">
              <a:latin typeface="Arial" panose="020B0604020202020204" pitchFamily="34" charset="0"/>
            </a:endParaRPr>
          </a:p>
          <a:p>
            <a:r>
              <a:rPr lang="de-CH" sz="1600" dirty="0">
                <a:latin typeface="Arial" panose="020B0604020202020204" pitchFamily="34" charset="0"/>
              </a:rPr>
              <a:t>Informationsveranstaltung Start lokales Gebäudeprogramm in </a:t>
            </a:r>
            <a:r>
              <a:rPr lang="de-CH" sz="1600" dirty="0" err="1">
                <a:latin typeface="Arial" panose="020B0604020202020204" pitchFamily="34" charset="0"/>
              </a:rPr>
              <a:t>Mörel</a:t>
            </a:r>
            <a:r>
              <a:rPr lang="de-CH" sz="1600" dirty="0">
                <a:latin typeface="Arial" panose="020B0604020202020204" pitchFamily="34" charset="0"/>
              </a:rPr>
              <a:t>-Filet 20. Oktober 2021</a:t>
            </a:r>
          </a:p>
          <a:p>
            <a:endParaRPr lang="de-CH" b="1" dirty="0">
              <a:latin typeface="Arial" panose="020B0604020202020204" pitchFamily="34" charset="0"/>
            </a:endParaRP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6572"/>
            <a:ext cx="3420696" cy="8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2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06488" y="447228"/>
            <a:ext cx="8640960" cy="492443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H" sz="2600" b="1" kern="0" dirty="0" err="1">
                <a:solidFill>
                  <a:srgbClr val="E1282B"/>
                </a:solidFill>
              </a:rPr>
              <a:t>Fördermassnahmen</a:t>
            </a:r>
            <a:r>
              <a:rPr lang="fr-CH" sz="2600" b="1" kern="0" dirty="0">
                <a:solidFill>
                  <a:srgbClr val="E1282B"/>
                </a:solidFill>
              </a:rPr>
              <a:t> im </a:t>
            </a:r>
            <a:r>
              <a:rPr lang="fr-CH" sz="2600" b="1" kern="0" dirty="0" err="1">
                <a:solidFill>
                  <a:srgbClr val="E1282B"/>
                </a:solidFill>
              </a:rPr>
              <a:t>Kanton</a:t>
            </a:r>
            <a:r>
              <a:rPr lang="fr-CH" sz="2600" b="1" kern="0" dirty="0">
                <a:solidFill>
                  <a:srgbClr val="E1282B"/>
                </a:solidFill>
              </a:rPr>
              <a:t> Wallis</a:t>
            </a:r>
            <a:endParaRPr lang="de-CH" sz="2600" b="1" kern="0" dirty="0">
              <a:solidFill>
                <a:srgbClr val="E1282B"/>
              </a:solidFill>
            </a:endParaRPr>
          </a:p>
        </p:txBody>
      </p:sp>
      <p:sp>
        <p:nvSpPr>
          <p:cNvPr id="9" name="Wärmedämmung"/>
          <p:cNvSpPr/>
          <p:nvPr/>
        </p:nvSpPr>
        <p:spPr>
          <a:xfrm>
            <a:off x="346348" y="1096102"/>
            <a:ext cx="2788990" cy="1233412"/>
          </a:xfrm>
          <a:prstGeom prst="rect">
            <a:avLst/>
          </a:prstGeom>
          <a:solidFill>
            <a:srgbClr val="1043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Wärmedämmung</a:t>
            </a:r>
          </a:p>
        </p:txBody>
      </p:sp>
      <p:sp>
        <p:nvSpPr>
          <p:cNvPr id="10" name="Holzfeuerung"/>
          <p:cNvSpPr/>
          <p:nvPr/>
        </p:nvSpPr>
        <p:spPr>
          <a:xfrm>
            <a:off x="3317999" y="2485996"/>
            <a:ext cx="2788990" cy="1233412"/>
          </a:xfrm>
          <a:prstGeom prst="rect">
            <a:avLst/>
          </a:prstGeom>
          <a:solidFill>
            <a:srgbClr val="0085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Holzfeuerung</a:t>
            </a:r>
          </a:p>
        </p:txBody>
      </p:sp>
      <p:sp>
        <p:nvSpPr>
          <p:cNvPr id="13" name="Wärmepumpe"/>
          <p:cNvSpPr/>
          <p:nvPr/>
        </p:nvSpPr>
        <p:spPr>
          <a:xfrm>
            <a:off x="346348" y="2474408"/>
            <a:ext cx="2788990" cy="1233412"/>
          </a:xfrm>
          <a:prstGeom prst="rect">
            <a:avLst/>
          </a:prstGeom>
          <a:solidFill>
            <a:srgbClr val="0085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Wärmepumpe</a:t>
            </a:r>
          </a:p>
        </p:txBody>
      </p:sp>
      <p:sp>
        <p:nvSpPr>
          <p:cNvPr id="14" name="Anschluss an ein Wärmenetz"/>
          <p:cNvSpPr/>
          <p:nvPr/>
        </p:nvSpPr>
        <p:spPr>
          <a:xfrm>
            <a:off x="3317999" y="3852714"/>
            <a:ext cx="2788990" cy="1233412"/>
          </a:xfrm>
          <a:prstGeom prst="rect">
            <a:avLst/>
          </a:prstGeom>
          <a:solidFill>
            <a:srgbClr val="0085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Anschluss an ein Wärmenetz</a:t>
            </a:r>
          </a:p>
        </p:txBody>
      </p:sp>
      <p:sp>
        <p:nvSpPr>
          <p:cNvPr id="15" name="Solarkollektor"/>
          <p:cNvSpPr/>
          <p:nvPr/>
        </p:nvSpPr>
        <p:spPr>
          <a:xfrm>
            <a:off x="6274122" y="2474408"/>
            <a:ext cx="2788990" cy="1233412"/>
          </a:xfrm>
          <a:prstGeom prst="rect">
            <a:avLst/>
          </a:prstGeom>
          <a:solidFill>
            <a:srgbClr val="0085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Solarkollektor</a:t>
            </a:r>
          </a:p>
        </p:txBody>
      </p:sp>
      <p:sp>
        <p:nvSpPr>
          <p:cNvPr id="17" name="Verbesserung der GEAK-Effizienzklasse"/>
          <p:cNvSpPr/>
          <p:nvPr/>
        </p:nvSpPr>
        <p:spPr>
          <a:xfrm>
            <a:off x="3317999" y="1096102"/>
            <a:ext cx="2788990" cy="1233412"/>
          </a:xfrm>
          <a:prstGeom prst="rect">
            <a:avLst/>
          </a:prstGeom>
          <a:solidFill>
            <a:srgbClr val="7CB9A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Verbesserung der GEAK-Effizienzklasse</a:t>
            </a:r>
          </a:p>
        </p:txBody>
      </p:sp>
      <p:sp>
        <p:nvSpPr>
          <p:cNvPr id="20" name="Neubau / Ersatzneubau mit Minergie-P oder GEAK A/A"/>
          <p:cNvSpPr/>
          <p:nvPr/>
        </p:nvSpPr>
        <p:spPr>
          <a:xfrm>
            <a:off x="346348" y="5231020"/>
            <a:ext cx="2788990" cy="12334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de-CH" sz="1800" dirty="0"/>
              <a:t>Neubau / Ersatzneubau mit Minergie-P oder GEAK A/A</a:t>
            </a:r>
          </a:p>
        </p:txBody>
      </p:sp>
      <p:sp>
        <p:nvSpPr>
          <p:cNvPr id="21" name="Ausbau Wärmenetze"/>
          <p:cNvSpPr/>
          <p:nvPr/>
        </p:nvSpPr>
        <p:spPr>
          <a:xfrm>
            <a:off x="346348" y="3852714"/>
            <a:ext cx="2788990" cy="1233412"/>
          </a:xfrm>
          <a:prstGeom prst="rect">
            <a:avLst/>
          </a:prstGeom>
          <a:solidFill>
            <a:srgbClr val="64413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>
            <a:lvl1pPr marL="152400" marR="63500">
              <a:spcBef>
                <a:spcPts val="600"/>
              </a:spcBef>
              <a:defRPr sz="1200" b="1">
                <a:solidFill>
                  <a:srgbClr val="FFFFFF"/>
                </a:solidFill>
              </a:defRPr>
            </a:lvl1pPr>
          </a:lstStyle>
          <a:p>
            <a:r>
              <a:rPr sz="1800" dirty="0" err="1"/>
              <a:t>Ausbau</a:t>
            </a:r>
            <a:r>
              <a:rPr sz="1800" dirty="0"/>
              <a:t> </a:t>
            </a:r>
            <a:r>
              <a:rPr sz="1800" dirty="0" err="1"/>
              <a:t>Wärmenetze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2522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3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06488" y="447228"/>
            <a:ext cx="8640960" cy="1200329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CH" sz="2600" b="1" kern="0" dirty="0">
                <a:solidFill>
                  <a:srgbClr val="E1282B"/>
                </a:solidFill>
              </a:rPr>
              <a:t>Neu </a:t>
            </a:r>
            <a:r>
              <a:rPr lang="fr-CH" sz="2600" b="1" kern="0" dirty="0">
                <a:solidFill>
                  <a:srgbClr val="E1282B"/>
                </a:solidFill>
              </a:rPr>
              <a:t>ab 1. </a:t>
            </a:r>
            <a:r>
              <a:rPr lang="fr-CH" sz="2600" b="1" kern="0" dirty="0" err="1">
                <a:solidFill>
                  <a:srgbClr val="E1282B"/>
                </a:solidFill>
              </a:rPr>
              <a:t>Oktober</a:t>
            </a:r>
            <a:r>
              <a:rPr lang="fr-CH" sz="2600" b="1" kern="0" dirty="0">
                <a:solidFill>
                  <a:srgbClr val="E1282B"/>
                </a:solidFill>
              </a:rPr>
              <a:t> 2021</a:t>
            </a:r>
          </a:p>
          <a:p>
            <a:pPr>
              <a:spcBef>
                <a:spcPts val="1200"/>
              </a:spcBef>
            </a:pPr>
            <a:r>
              <a:rPr lang="fr-CH" b="1" kern="0" dirty="0" err="1">
                <a:solidFill>
                  <a:srgbClr val="E1282B"/>
                </a:solidFill>
              </a:rPr>
              <a:t>Förderprogramm</a:t>
            </a:r>
            <a:r>
              <a:rPr lang="fr-CH" b="1" kern="0" dirty="0">
                <a:solidFill>
                  <a:srgbClr val="E1282B"/>
                </a:solidFill>
              </a:rPr>
              <a:t> M-02: </a:t>
            </a:r>
            <a:r>
              <a:rPr lang="fr-CH" b="1" kern="0" dirty="0" err="1">
                <a:solidFill>
                  <a:srgbClr val="E1282B"/>
                </a:solidFill>
              </a:rPr>
              <a:t>Stückholz</a:t>
            </a:r>
            <a:r>
              <a:rPr lang="fr-CH" b="1" kern="0" dirty="0">
                <a:solidFill>
                  <a:srgbClr val="E1282B"/>
                </a:solidFill>
              </a:rPr>
              <a:t>- , </a:t>
            </a:r>
            <a:r>
              <a:rPr lang="fr-CH" b="1" kern="0" dirty="0" err="1">
                <a:solidFill>
                  <a:srgbClr val="E1282B"/>
                </a:solidFill>
              </a:rPr>
              <a:t>Pelletfeuerung</a:t>
            </a:r>
            <a:r>
              <a:rPr lang="fr-CH" b="1" kern="0" dirty="0">
                <a:solidFill>
                  <a:srgbClr val="E1282B"/>
                </a:solidFill>
              </a:rPr>
              <a:t> mit </a:t>
            </a:r>
            <a:r>
              <a:rPr lang="fr-CH" b="1" kern="0" dirty="0" err="1">
                <a:solidFill>
                  <a:srgbClr val="E1282B"/>
                </a:solidFill>
              </a:rPr>
              <a:t>Tagesbehälter</a:t>
            </a:r>
            <a:r>
              <a:rPr lang="fr-CH" b="1" kern="0" dirty="0">
                <a:solidFill>
                  <a:srgbClr val="E1282B"/>
                </a:solidFill>
              </a:rPr>
              <a:t> und </a:t>
            </a:r>
            <a:r>
              <a:rPr lang="fr-CH" b="1" kern="0" dirty="0" err="1">
                <a:solidFill>
                  <a:srgbClr val="E1282B"/>
                </a:solidFill>
              </a:rPr>
              <a:t>Wasserführung</a:t>
            </a:r>
            <a:endParaRPr lang="de-CH" b="1" kern="0" dirty="0">
              <a:solidFill>
                <a:srgbClr val="E1282B"/>
              </a:solidFill>
            </a:endParaRPr>
          </a:p>
        </p:txBody>
      </p:sp>
      <p:pic>
        <p:nvPicPr>
          <p:cNvPr id="16" name="Bildplatzhalter 4" descr="https://cdn.daa.net/images/kachelofen/kachelofen-h2.jpg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9097"/>
            <a:ext cx="5616624" cy="491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619672" y="4005064"/>
            <a:ext cx="2232248" cy="1582304"/>
          </a:xfrm>
          <a:prstGeom prst="rect">
            <a:avLst/>
          </a:prstGeom>
          <a:noFill/>
          <a:ln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1"/>
          <p:cNvSpPr/>
          <p:nvPr/>
        </p:nvSpPr>
        <p:spPr>
          <a:xfrm>
            <a:off x="1619672" y="4064925"/>
            <a:ext cx="2352972" cy="292388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H" sz="1300" b="1" kern="0" dirty="0">
                <a:solidFill>
                  <a:srgbClr val="E1282B"/>
                </a:solidFill>
              </a:rPr>
              <a:t>mit </a:t>
            </a:r>
            <a:r>
              <a:rPr lang="fr-CH" sz="1300" b="1" kern="0" dirty="0" err="1">
                <a:solidFill>
                  <a:srgbClr val="E1282B"/>
                </a:solidFill>
              </a:rPr>
              <a:t>Förderprogramm</a:t>
            </a:r>
            <a:r>
              <a:rPr lang="fr-CH" sz="1300" b="1" kern="0" dirty="0">
                <a:solidFill>
                  <a:srgbClr val="E1282B"/>
                </a:solidFill>
              </a:rPr>
              <a:t> M-08:</a:t>
            </a:r>
            <a:endParaRPr lang="de-CH" sz="1300" b="1" kern="0" dirty="0">
              <a:solidFill>
                <a:srgbClr val="E128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4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pic>
        <p:nvPicPr>
          <p:cNvPr id="9" name="Bildplatzhalter 4" descr="VS_Gebaeudevisualisierung_2021_DE_FR_03.pdf und 1 weitere Seite - Profil 1 – Microsoft​ E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3" y="620688"/>
            <a:ext cx="879004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5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pic>
        <p:nvPicPr>
          <p:cNvPr id="7" name="Bildplatzhalter 4" descr="Massnahmen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9846"/>
            <a:ext cx="7704856" cy="573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7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55776" y="6514578"/>
            <a:ext cx="7616825" cy="288925"/>
          </a:xfrm>
        </p:spPr>
        <p:txBody>
          <a:bodyPr/>
          <a:lstStyle/>
          <a:p>
            <a:pPr>
              <a:defRPr/>
            </a:pPr>
            <a:r>
              <a:rPr lang="de-CH" altLang="fr-FR" b="1" dirty="0">
                <a:solidFill>
                  <a:schemeClr val="tx1"/>
                </a:solidFill>
              </a:rPr>
              <a:t>Infoveranstaltung  Start lokales Gebäudeprogramm </a:t>
            </a:r>
            <a:r>
              <a:rPr lang="de-CH" altLang="fr-FR" b="1" dirty="0" err="1">
                <a:solidFill>
                  <a:schemeClr val="tx1"/>
                </a:solidFill>
              </a:rPr>
              <a:t>Mörel</a:t>
            </a:r>
            <a:r>
              <a:rPr lang="de-CH" altLang="fr-FR" b="1" dirty="0">
                <a:solidFill>
                  <a:schemeClr val="tx1"/>
                </a:solidFill>
              </a:rPr>
              <a:t>-Filet </a:t>
            </a:r>
            <a:endParaRPr lang="fr-CH" altLang="fr-FR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35744" y="6557282"/>
            <a:ext cx="431800" cy="246221"/>
          </a:xfrm>
        </p:spPr>
        <p:txBody>
          <a:bodyPr/>
          <a:lstStyle/>
          <a:p>
            <a:fld id="{300497AA-87FD-4FB1-B8C5-23F3A6DF3792}" type="slidenum">
              <a:rPr lang="fr-CH" altLang="fr-FR" smtClean="0">
                <a:solidFill>
                  <a:schemeClr val="tx1"/>
                </a:solidFill>
              </a:rPr>
              <a:pPr/>
              <a:t>6</a:t>
            </a:fld>
            <a:endParaRPr lang="fr-CH" altLang="fr-FR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06488" y="447228"/>
            <a:ext cx="8640960" cy="492443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CH" sz="2600" b="1" kern="0" dirty="0" err="1">
                <a:solidFill>
                  <a:srgbClr val="E1282B"/>
                </a:solidFill>
              </a:rPr>
              <a:t>Praktische</a:t>
            </a:r>
            <a:r>
              <a:rPr lang="fr-CH" sz="2600" b="1" kern="0" dirty="0">
                <a:solidFill>
                  <a:srgbClr val="E1282B"/>
                </a:solidFill>
              </a:rPr>
              <a:t> </a:t>
            </a:r>
            <a:r>
              <a:rPr lang="fr-CH" sz="2600" b="1" kern="0" dirty="0" err="1">
                <a:solidFill>
                  <a:srgbClr val="E1282B"/>
                </a:solidFill>
              </a:rPr>
              <a:t>Aspekte</a:t>
            </a:r>
            <a:endParaRPr lang="de-CH" sz="2600" b="1" kern="0" dirty="0">
              <a:solidFill>
                <a:srgbClr val="E1282B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254625"/>
          </a:xfrm>
        </p:spPr>
        <p:txBody>
          <a:bodyPr/>
          <a:lstStyle/>
          <a:p>
            <a:r>
              <a:rPr lang="fr-CH" altLang="fr-FR" dirty="0" err="1"/>
              <a:t>Detaillierter</a:t>
            </a:r>
            <a:r>
              <a:rPr lang="fr-CH" altLang="fr-FR" dirty="0"/>
              <a:t> </a:t>
            </a:r>
            <a:r>
              <a:rPr lang="fr-CH" altLang="fr-FR" dirty="0" err="1"/>
              <a:t>Beschrieb</a:t>
            </a:r>
            <a:r>
              <a:rPr lang="fr-CH" altLang="fr-FR" dirty="0"/>
              <a:t> der </a:t>
            </a:r>
            <a:r>
              <a:rPr lang="fr-CH" altLang="fr-FR" dirty="0" err="1"/>
              <a:t>Förderprogramme</a:t>
            </a:r>
            <a:r>
              <a:rPr lang="fr-CH" altLang="fr-FR" dirty="0"/>
              <a:t> </a:t>
            </a:r>
            <a:r>
              <a:rPr lang="fr-CH" altLang="fr-FR" dirty="0" err="1"/>
              <a:t>ist</a:t>
            </a:r>
            <a:r>
              <a:rPr lang="fr-CH" altLang="fr-FR" dirty="0"/>
              <a:t> </a:t>
            </a:r>
            <a:r>
              <a:rPr lang="fr-CH" altLang="fr-FR" dirty="0" err="1"/>
              <a:t>verfügbar</a:t>
            </a:r>
            <a:r>
              <a:rPr lang="fr-CH" altLang="fr-FR" dirty="0"/>
              <a:t> </a:t>
            </a:r>
            <a:r>
              <a:rPr lang="fr-CH" altLang="fr-FR" dirty="0" err="1"/>
              <a:t>auf</a:t>
            </a:r>
            <a:r>
              <a:rPr lang="fr-CH" altLang="fr-FR" dirty="0"/>
              <a:t>: </a:t>
            </a:r>
            <a:r>
              <a:rPr lang="fr-CH" altLang="fr-FR" dirty="0">
                <a:hlinkClick r:id="rId3"/>
              </a:rPr>
              <a:t>www.vs.ch/energie</a:t>
            </a:r>
            <a:endParaRPr lang="fr-CH" altLang="fr-FR" dirty="0"/>
          </a:p>
          <a:p>
            <a:pPr marL="457200" lvl="1" indent="0">
              <a:buNone/>
            </a:pPr>
            <a:endParaRPr lang="fr-CH" altLang="fr-FR" dirty="0"/>
          </a:p>
          <a:p>
            <a:r>
              <a:rPr lang="fr-CH" altLang="fr-FR" dirty="0" err="1"/>
              <a:t>Interkantonale</a:t>
            </a:r>
            <a:r>
              <a:rPr lang="fr-CH" altLang="fr-FR" dirty="0"/>
              <a:t> </a:t>
            </a:r>
            <a:r>
              <a:rPr lang="fr-CH" altLang="fr-FR" dirty="0" err="1"/>
              <a:t>Plattform</a:t>
            </a:r>
            <a:r>
              <a:rPr lang="fr-CH" altLang="fr-FR" dirty="0"/>
              <a:t> zu </a:t>
            </a:r>
            <a:r>
              <a:rPr lang="fr-CH" altLang="fr-FR" dirty="0" err="1"/>
              <a:t>Gesuchen</a:t>
            </a:r>
            <a:r>
              <a:rPr lang="fr-CH" altLang="fr-FR" dirty="0"/>
              <a:t> </a:t>
            </a:r>
            <a:r>
              <a:rPr lang="fr-CH" altLang="fr-FR" dirty="0" err="1"/>
              <a:t>für</a:t>
            </a:r>
            <a:r>
              <a:rPr lang="fr-CH" altLang="fr-FR" dirty="0"/>
              <a:t> </a:t>
            </a:r>
            <a:r>
              <a:rPr lang="fr-CH" altLang="fr-FR" dirty="0" err="1"/>
              <a:t>Finanzhilfen</a:t>
            </a:r>
            <a:r>
              <a:rPr lang="fr-CH" altLang="fr-FR" dirty="0"/>
              <a:t> </a:t>
            </a:r>
            <a:r>
              <a:rPr lang="fr-CH" altLang="fr-FR" dirty="0" err="1"/>
              <a:t>auf</a:t>
            </a:r>
            <a:r>
              <a:rPr lang="fr-CH" altLang="fr-FR" dirty="0"/>
              <a:t>:</a:t>
            </a:r>
          </a:p>
          <a:p>
            <a:pPr marL="457200" lvl="1" indent="0">
              <a:buNone/>
            </a:pPr>
            <a:r>
              <a:rPr lang="fr-CH" altLang="fr-FR" dirty="0">
                <a:hlinkClick r:id="rId4"/>
              </a:rPr>
              <a:t>www.dasgebaeudeprogramm.ch</a:t>
            </a:r>
            <a:endParaRPr lang="fr-CH" altLang="fr-FR" dirty="0"/>
          </a:p>
          <a:p>
            <a:pPr lvl="1"/>
            <a:r>
              <a:rPr lang="fr-CH" altLang="fr-FR" dirty="0" err="1">
                <a:solidFill>
                  <a:schemeClr val="tx1"/>
                </a:solidFill>
              </a:rPr>
              <a:t>Abgabe</a:t>
            </a:r>
            <a:r>
              <a:rPr lang="fr-CH" altLang="fr-FR" dirty="0">
                <a:solidFill>
                  <a:schemeClr val="tx1"/>
                </a:solidFill>
              </a:rPr>
              <a:t> der </a:t>
            </a:r>
            <a:r>
              <a:rPr lang="fr-CH" altLang="fr-FR" dirty="0" err="1">
                <a:solidFill>
                  <a:schemeClr val="tx1"/>
                </a:solidFill>
              </a:rPr>
              <a:t>Unterlagen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vollständig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elektronisch</a:t>
            </a:r>
            <a:r>
              <a:rPr lang="fr-CH" altLang="fr-FR" dirty="0">
                <a:solidFill>
                  <a:schemeClr val="tx1"/>
                </a:solidFill>
              </a:rPr>
              <a:t>, </a:t>
            </a:r>
            <a:r>
              <a:rPr lang="fr-CH" altLang="fr-FR" dirty="0" err="1">
                <a:solidFill>
                  <a:schemeClr val="tx1"/>
                </a:solidFill>
              </a:rPr>
              <a:t>ausgenommen</a:t>
            </a:r>
            <a:r>
              <a:rPr lang="fr-CH" altLang="fr-FR" dirty="0">
                <a:solidFill>
                  <a:schemeClr val="tx1"/>
                </a:solidFill>
              </a:rPr>
              <a:t> des </a:t>
            </a:r>
            <a:r>
              <a:rPr lang="fr-CH" altLang="fr-FR" dirty="0" err="1">
                <a:solidFill>
                  <a:schemeClr val="tx1"/>
                </a:solidFill>
              </a:rPr>
              <a:t>unterzeichneten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Antrags</a:t>
            </a:r>
            <a:r>
              <a:rPr lang="fr-CH" altLang="fr-FR" dirty="0">
                <a:solidFill>
                  <a:schemeClr val="tx1"/>
                </a:solidFill>
              </a:rPr>
              <a:t>, </a:t>
            </a:r>
            <a:r>
              <a:rPr lang="fr-CH" altLang="fr-FR" dirty="0" err="1">
                <a:solidFill>
                  <a:schemeClr val="tx1"/>
                </a:solidFill>
              </a:rPr>
              <a:t>welcher</a:t>
            </a:r>
            <a:r>
              <a:rPr lang="fr-CH" altLang="fr-FR" dirty="0">
                <a:solidFill>
                  <a:schemeClr val="tx1"/>
                </a:solidFill>
              </a:rPr>
              <a:t> in </a:t>
            </a:r>
            <a:r>
              <a:rPr lang="fr-CH" altLang="fr-FR" dirty="0" err="1">
                <a:solidFill>
                  <a:schemeClr val="tx1"/>
                </a:solidFill>
              </a:rPr>
              <a:t>Papierform</a:t>
            </a:r>
            <a:r>
              <a:rPr lang="fr-CH" altLang="fr-FR" dirty="0">
                <a:solidFill>
                  <a:schemeClr val="tx1"/>
                </a:solidFill>
              </a:rPr>
              <a:t> der </a:t>
            </a:r>
            <a:r>
              <a:rPr lang="fr-CH" altLang="fr-FR" dirty="0" err="1">
                <a:solidFill>
                  <a:schemeClr val="tx1"/>
                </a:solidFill>
              </a:rPr>
              <a:t>Bearbeitungsstelle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zuzustellen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ist</a:t>
            </a:r>
            <a:r>
              <a:rPr lang="fr-CH" altLang="fr-FR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fr-CH" altLang="fr-FR" dirty="0" err="1">
                <a:solidFill>
                  <a:schemeClr val="tx1"/>
                </a:solidFill>
              </a:rPr>
              <a:t>Visualisierung</a:t>
            </a:r>
            <a:r>
              <a:rPr lang="fr-CH" altLang="fr-FR" dirty="0">
                <a:solidFill>
                  <a:schemeClr val="tx1"/>
                </a:solidFill>
              </a:rPr>
              <a:t> des </a:t>
            </a:r>
            <a:r>
              <a:rPr lang="fr-CH" altLang="fr-FR" dirty="0" err="1">
                <a:solidFill>
                  <a:schemeClr val="tx1"/>
                </a:solidFill>
              </a:rPr>
              <a:t>Gesuchsformulars</a:t>
            </a:r>
            <a:r>
              <a:rPr lang="fr-CH" altLang="fr-FR" dirty="0">
                <a:solidFill>
                  <a:schemeClr val="tx1"/>
                </a:solidFill>
              </a:rPr>
              <a:t> </a:t>
            </a:r>
            <a:r>
              <a:rPr lang="fr-CH" altLang="fr-FR" dirty="0" err="1">
                <a:solidFill>
                  <a:schemeClr val="tx1"/>
                </a:solidFill>
              </a:rPr>
              <a:t>unter</a:t>
            </a:r>
            <a:r>
              <a:rPr lang="fr-CH" altLang="fr-FR" dirty="0">
                <a:solidFill>
                  <a:schemeClr val="tx1"/>
                </a:solidFill>
              </a:rPr>
              <a:t>: </a:t>
            </a:r>
            <a:r>
              <a:rPr lang="fr-CH" altLang="fr-FR" dirty="0">
                <a:hlinkClick r:id="rId3"/>
              </a:rPr>
              <a:t>www.vs.ch/energie</a:t>
            </a:r>
            <a:endParaRPr lang="fr-CH" altLang="fr-FR" dirty="0"/>
          </a:p>
          <a:p>
            <a:pPr marL="457200" lvl="1" indent="0">
              <a:buNone/>
            </a:pPr>
            <a:endParaRPr lang="fr-CH" altLang="fr-FR" dirty="0"/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395288" y="5544798"/>
            <a:ext cx="8497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200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None/>
            </a:pPr>
            <a:r>
              <a:rPr lang="fr-CH" altLang="fr-FR" sz="3400" b="1" dirty="0">
                <a:solidFill>
                  <a:srgbClr val="0000FF"/>
                </a:solidFill>
              </a:rPr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3614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Bildschirmpräsentation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Wingdings</vt:lpstr>
      <vt:lpstr>Arial</vt:lpstr>
      <vt:lpstr>MODELE_VS</vt:lpstr>
      <vt:lpstr>1_MODELE_VS</vt:lpstr>
      <vt:lpstr>2_MODELE_VS</vt:lpstr>
      <vt:lpstr>3_MODELE_VS</vt:lpstr>
      <vt:lpstr>4_MODELE_VS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Etat du Valais - Staat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AC_VS</dc:creator>
  <cp:lastModifiedBy>Walther, Roger</cp:lastModifiedBy>
  <cp:revision>1063</cp:revision>
  <cp:lastPrinted>2021-04-15T11:07:06Z</cp:lastPrinted>
  <dcterms:created xsi:type="dcterms:W3CDTF">2010-12-14T07:19:25Z</dcterms:created>
  <dcterms:modified xsi:type="dcterms:W3CDTF">2021-10-20T11:06:15Z</dcterms:modified>
</cp:coreProperties>
</file>